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36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485" r:id="rId11"/>
    <p:sldId id="61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79" r:id="rId25"/>
    <p:sldId id="38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44" r:id="rId62"/>
    <p:sldId id="345" r:id="rId63"/>
    <p:sldId id="311" r:id="rId64"/>
    <p:sldId id="312" r:id="rId65"/>
    <p:sldId id="313" r:id="rId66"/>
    <p:sldId id="314" r:id="rId67"/>
    <p:sldId id="797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451" r:id="rId98"/>
    <p:sldId id="454" r:id="rId99"/>
    <p:sldId id="452" r:id="rId100"/>
    <p:sldId id="453" r:id="rId101"/>
    <p:sldId id="455" r:id="rId102"/>
    <p:sldId id="461" r:id="rId103"/>
    <p:sldId id="456" r:id="rId104"/>
    <p:sldId id="460" r:id="rId105"/>
    <p:sldId id="459" r:id="rId106"/>
    <p:sldId id="462" r:id="rId107"/>
    <p:sldId id="595" r:id="rId108"/>
    <p:sldId id="596" r:id="rId109"/>
    <p:sldId id="597" r:id="rId110"/>
    <p:sldId id="599" r:id="rId111"/>
    <p:sldId id="773" r:id="rId112"/>
    <p:sldId id="731" r:id="rId113"/>
    <p:sldId id="733" r:id="rId114"/>
    <p:sldId id="732" r:id="rId115"/>
    <p:sldId id="752" r:id="rId116"/>
    <p:sldId id="753" r:id="rId117"/>
    <p:sldId id="755" r:id="rId118"/>
    <p:sldId id="754" r:id="rId119"/>
    <p:sldId id="598" r:id="rId120"/>
    <p:sldId id="463" r:id="rId121"/>
    <p:sldId id="467" r:id="rId122"/>
    <p:sldId id="468" r:id="rId123"/>
    <p:sldId id="469" r:id="rId124"/>
    <p:sldId id="470" r:id="rId125"/>
    <p:sldId id="471" r:id="rId126"/>
    <p:sldId id="472" r:id="rId127"/>
    <p:sldId id="476" r:id="rId128"/>
    <p:sldId id="477" r:id="rId129"/>
    <p:sldId id="473" r:id="rId130"/>
    <p:sldId id="474" r:id="rId131"/>
    <p:sldId id="475" r:id="rId132"/>
    <p:sldId id="481" r:id="rId133"/>
    <p:sldId id="483" r:id="rId134"/>
    <p:sldId id="482" r:id="rId13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handoutMaster" Target="handoutMasters/handoutMaster1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true" noRot="true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true"/>
          </p:cNvSpPr>
          <p:nvPr>
            <p:ph type="body"/>
          </p:nvPr>
        </p:nvSpPr>
        <p:spPr/>
        <p:txBody>
          <a:bodyPr lIns="91440" tIns="45720" rIns="91440" bIns="45720" anchor="t" anchorCtr="false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true"/>
          </p:cNvSpPr>
          <p:nvPr>
            <p:ph type="subTitle" idx="1" hasCustomPrompt="true"/>
          </p:nvPr>
        </p:nvSpPr>
        <p:spPr/>
        <p:txBody>
          <a:bodyPr vert="horz" lIns="91440" tIns="45720" rIns="91440" bIns="45720" anchor="t" anchorCtr="false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0.38%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294640"/>
            <a:ext cx="804162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11810"/>
            <a:ext cx="8104178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685800"/>
            <a:ext cx="7972723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387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 b="1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685800"/>
            <a:ext cx="8059554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3002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8601075" y="4762500"/>
            <a:ext cx="206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</a:t>
            </a:r>
            <a:r>
              <a:rPr lang="en-US">
                <a:sym typeface="+mn-ea"/>
              </a:rPr>
              <a:t>37</a:t>
            </a:r>
            <a:r>
              <a:rPr lang="en-US" altLang="en-US">
                <a:sym typeface="+mn-ea"/>
              </a:rPr>
              <a:t>% events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8601075" y="4762500"/>
            <a:ext cx="193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0.4% events</a:t>
            </a:r>
            <a:endParaRPr lang="en-US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854710"/>
            <a:ext cx="8164749" cy="54864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8849360" y="706755"/>
            <a:ext cx="29470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</a:t>
            </a:r>
            <a:r>
              <a:rPr lang="en-US" altLang="en-US" b="1"/>
              <a:t> MC</a:t>
            </a:r>
            <a:endParaRPr lang="en-US" altLang="en-US" b="1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9572625" y="7067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7625"/>
            <a:ext cx="8648700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61595"/>
            <a:ext cx="8696325" cy="673417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9789795" y="5924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9629775" y="69532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71120"/>
            <a:ext cx="868680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547370"/>
            <a:ext cx="715327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2456815" y="776605"/>
            <a:ext cx="7590503" cy="5486400"/>
            <a:chOff x="3869" y="1230"/>
            <a:chExt cx="11954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69" y="1230"/>
              <a:ext cx="11954" cy="86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true">
              <a:off x="4990" y="4350"/>
              <a:ext cx="10520" cy="2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llate 8"/>
            <p:cNvSpPr/>
            <p:nvPr/>
          </p:nvSpPr>
          <p:spPr>
            <a:xfrm>
              <a:off x="10128" y="414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true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true" flipV="true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true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true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true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true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true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true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true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true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true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true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true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true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true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true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true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true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true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B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true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anose="02010600030101010101" pitchFamily="2" charset="-122"/>
              </a:endParaRPr>
            </a:p>
          </p:txBody>
        </p:sp>
        <p:sp>
          <p:nvSpPr>
            <p:cNvPr id="14365" name="Text Box 38"/>
            <p:cNvSpPr txBox="true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anose="02010600030101010101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true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true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true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true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true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true"/>
          <p:nvPr/>
        </p:nvSpPr>
        <p:spPr>
          <a:xfrm>
            <a:off x="305435" y="431165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Fitted radial biases vs group velocities, tuning 0.5 g/L PPO</a:t>
            </a:r>
            <a:endParaRPr lang="en-US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12900" y="959485"/>
            <a:ext cx="7436485" cy="5270500"/>
            <a:chOff x="3559" y="1537"/>
            <a:chExt cx="11711" cy="8300"/>
          </a:xfrm>
        </p:grpSpPr>
        <p:pic>
          <p:nvPicPr>
            <p:cNvPr id="25" name="Picture 2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8" y="1538"/>
              <a:ext cx="11083" cy="777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 rot="0">
              <a:off x="3559" y="1537"/>
              <a:ext cx="11711" cy="8301"/>
              <a:chOff x="1412" y="1966"/>
              <a:chExt cx="11712" cy="8301"/>
            </a:xfrm>
          </p:grpSpPr>
          <p:grpSp>
            <p:nvGrpSpPr>
              <p:cNvPr id="13" name="Group 12"/>
              <p:cNvGrpSpPr>
                <a:grpSpLocks noChangeAspect="true"/>
              </p:cNvGrpSpPr>
              <p:nvPr/>
            </p:nvGrpSpPr>
            <p:grpSpPr>
              <a:xfrm>
                <a:off x="1412" y="1966"/>
                <a:ext cx="11712" cy="8301"/>
                <a:chOff x="722" y="1416"/>
                <a:chExt cx="7677" cy="53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true">
                  <a:off x="1712" y="3728"/>
                  <a:ext cx="6408" cy="13"/>
                </a:xfrm>
                <a:prstGeom prst="line">
                  <a:avLst/>
                </a:prstGeom>
                <a:ln w="254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 Box 10"/>
                <p:cNvSpPr txBox="true"/>
                <p:nvPr/>
              </p:nvSpPr>
              <p:spPr>
                <a:xfrm>
                  <a:off x="6349" y="6395"/>
                  <a:ext cx="2050" cy="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radial bias [mm]</a:t>
                  </a:r>
                  <a:endParaRPr lang="en-US" altLang="en-US" sz="2000"/>
                </a:p>
              </p:txBody>
            </p:sp>
            <p:sp>
              <p:nvSpPr>
                <p:cNvPr id="12" name="Text Box 11"/>
                <p:cNvSpPr txBox="true"/>
                <p:nvPr/>
              </p:nvSpPr>
              <p:spPr>
                <a:xfrm rot="16200000">
                  <a:off x="-128" y="2266"/>
                  <a:ext cx="2112" cy="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velocity [mm/ns]</a:t>
                  </a:r>
                  <a:endParaRPr lang="en-US" altLang="en-US" sz="2000"/>
                </a:p>
              </p:txBody>
            </p:sp>
          </p:grpSp>
          <p:sp>
            <p:nvSpPr>
              <p:cNvPr id="9" name="Flowchart: Collate 8"/>
              <p:cNvSpPr/>
              <p:nvPr/>
            </p:nvSpPr>
            <p:spPr>
              <a:xfrm>
                <a:off x="7647" y="5293"/>
                <a:ext cx="307" cy="468"/>
              </a:xfrm>
              <a:prstGeom prst="flowChartCollate">
                <a:avLst/>
              </a:prstGeom>
              <a:noFill/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1633855" y="502285"/>
            <a:ext cx="7346950" cy="5062855"/>
            <a:chOff x="2591" y="773"/>
            <a:chExt cx="11570" cy="7973"/>
          </a:xfrm>
        </p:grpSpPr>
        <p:sp>
          <p:nvSpPr>
            <p:cNvPr id="11" name="Text Box 10"/>
            <p:cNvSpPr txBox="true"/>
            <p:nvPr/>
          </p:nvSpPr>
          <p:spPr>
            <a:xfrm>
              <a:off x="11034" y="8117"/>
              <a:ext cx="3127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radial bias [mm]</a:t>
              </a:r>
              <a:endParaRPr lang="en-US" altLang="en-US" sz="2000"/>
            </a:p>
          </p:txBody>
        </p:sp>
        <p:sp>
          <p:nvSpPr>
            <p:cNvPr id="12" name="Text Box 11"/>
            <p:cNvSpPr txBox="true"/>
            <p:nvPr/>
          </p:nvSpPr>
          <p:spPr>
            <a:xfrm rot="16200000">
              <a:off x="1278" y="2321"/>
              <a:ext cx="3255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velocity [mm/ns]</a:t>
              </a:r>
              <a:endParaRPr lang="en-US" altLang="en-US" sz="2000"/>
            </a:p>
          </p:txBody>
        </p:sp>
        <p:grpSp>
          <p:nvGrpSpPr>
            <p:cNvPr id="19" name="Group 18"/>
            <p:cNvGrpSpPr>
              <a:grpSpLocks noChangeAspect="true"/>
            </p:cNvGrpSpPr>
            <p:nvPr/>
          </p:nvGrpSpPr>
          <p:grpSpPr>
            <a:xfrm>
              <a:off x="3220" y="773"/>
              <a:ext cx="10941" cy="7488"/>
              <a:chOff x="10261" y="2096"/>
              <a:chExt cx="7364" cy="5040"/>
            </a:xfrm>
          </p:grpSpPr>
          <p:pic>
            <p:nvPicPr>
              <p:cNvPr id="4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261" y="2096"/>
                <a:ext cx="7364" cy="5040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true">
                <a:off x="10820" y="4284"/>
                <a:ext cx="6650" cy="17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ollate 9"/>
            <p:cNvSpPr/>
            <p:nvPr/>
          </p:nvSpPr>
          <p:spPr>
            <a:xfrm>
              <a:off x="8286" y="377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14020"/>
            <a:ext cx="7410450" cy="6029325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650480" y="89408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409575"/>
            <a:ext cx="7400925" cy="603885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8313420" y="88265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98120"/>
            <a:ext cx="73723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true"/>
          <p:nvPr/>
        </p:nvSpPr>
        <p:spPr>
          <a:xfrm>
            <a:off x="9867900" y="736600"/>
            <a:ext cx="1092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Bipo214</a:t>
            </a:r>
            <a:endParaRPr lang="en-US" alt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567690" y="147320"/>
            <a:ext cx="8769985" cy="6563970"/>
            <a:chOff x="235" y="23"/>
            <a:chExt cx="14370" cy="10755"/>
          </a:xfrm>
        </p:grpSpPr>
        <p:pic>
          <p:nvPicPr>
            <p:cNvPr id="2" name="Picture 1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" y="23"/>
              <a:ext cx="14370" cy="10755"/>
            </a:xfrm>
            <a:prstGeom prst="rect">
              <a:avLst/>
            </a:prstGeom>
          </p:spPr>
        </p:pic>
        <p:sp>
          <p:nvSpPr>
            <p:cNvPr id="4" name="Text Box 3"/>
            <p:cNvSpPr txBox="true"/>
            <p:nvPr/>
          </p:nvSpPr>
          <p:spPr>
            <a:xfrm>
              <a:off x="8641" y="540"/>
              <a:ext cx="3340" cy="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 baseline="30000"/>
                <a:t>—— 214</a:t>
              </a:r>
              <a:r>
                <a:rPr lang="en-US" altLang="en-US" sz="3200"/>
                <a:t>Bi</a:t>
              </a:r>
              <a:endParaRPr lang="en-US" altLang="en-US" sz="3200"/>
            </a:p>
            <a:p>
              <a:r>
                <a:rPr lang="en-US" altLang="en-US" sz="3200">
                  <a:solidFill>
                    <a:srgbClr val="FF0000"/>
                  </a:solidFill>
                </a:rPr>
                <a:t>--- </a:t>
              </a:r>
              <a:r>
                <a:rPr lang="en-US" altLang="en-US" sz="32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3200">
                  <a:solidFill>
                    <a:srgbClr val="FF0000"/>
                  </a:solidFill>
                </a:rPr>
                <a:t>Po</a:t>
              </a:r>
              <a:endParaRPr lang="en-US" altLang="en-US" sz="3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414020"/>
            <a:ext cx="770572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649605"/>
            <a:ext cx="7153275" cy="523875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8154035" y="64960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883920"/>
            <a:ext cx="5235575" cy="4358640"/>
          </a:xfrm>
          <a:prstGeom prst="rect">
            <a:avLst/>
          </a:prstGeom>
        </p:spPr>
      </p:pic>
      <p:sp>
        <p:nvSpPr>
          <p:cNvPr id="17" name="Text Box 16"/>
          <p:cNvSpPr txBox="true"/>
          <p:nvPr/>
        </p:nvSpPr>
        <p:spPr>
          <a:xfrm>
            <a:off x="7825105" y="1118870"/>
            <a:ext cx="1738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internal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AV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internal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</a:t>
            </a:r>
            <a:r>
              <a:rPr lang="en-US">
                <a:solidFill>
                  <a:schemeClr val="tx1"/>
                </a:solidFill>
                <a:sym typeface="+mn-ea"/>
              </a:rPr>
              <a:t>AV</a:t>
            </a:r>
            <a:endParaRPr 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FF8D41"/>
                </a:solidFill>
                <a:sym typeface="+mn-ea"/>
              </a:rPr>
              <a:t>— solar </a:t>
            </a:r>
            <a:r>
              <a:rPr lang="en-US" altLang="en-US" b="1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endParaRPr lang="en-US" altLang="en-US" b="1" baseline="-25000">
              <a:solidFill>
                <a:srgbClr val="FF8D41"/>
              </a:solidFill>
              <a:latin typeface="MathJax_Math" charset="0"/>
              <a:cs typeface="MathJax_Math" charset="0"/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32740" y="405130"/>
            <a:ext cx="6228715" cy="4552315"/>
            <a:chOff x="609" y="488"/>
            <a:chExt cx="12600" cy="882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" y="488"/>
              <a:ext cx="12600" cy="882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2522" y="1105"/>
              <a:ext cx="2388" cy="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MLP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405130"/>
            <a:ext cx="4943475" cy="369951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006080" y="1360170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  <a:p>
            <a:r>
              <a:rPr lang="en-US" altLang="en-US"/>
              <a:t>4&lt;E&lt;5 MeV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true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ray-tracer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true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true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true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true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true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true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true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true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true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true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true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true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true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true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true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true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true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true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true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true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true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true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417195"/>
            <a:ext cx="7746053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342265"/>
            <a:ext cx="7829550" cy="56007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Fisher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63855" y="307975"/>
            <a:ext cx="7727315" cy="5486400"/>
            <a:chOff x="507" y="1"/>
            <a:chExt cx="12169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1"/>
              <a:ext cx="12169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6164" y="1041"/>
              <a:ext cx="23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LD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134235" y="426085"/>
            <a:ext cx="6924675" cy="5010150"/>
            <a:chOff x="320" y="152"/>
            <a:chExt cx="10905" cy="7890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" y="152"/>
              <a:ext cx="10905" cy="789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3598" y="437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944245" y="351790"/>
            <a:ext cx="6924040" cy="5029200"/>
            <a:chOff x="1487" y="554"/>
            <a:chExt cx="10904" cy="7920"/>
          </a:xfrm>
        </p:grpSpPr>
        <p:pic>
          <p:nvPicPr>
            <p:cNvPr id="11" name="Picture 10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7" y="554"/>
              <a:ext cx="10905" cy="792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765" y="921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true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610" y="722630"/>
            <a:ext cx="6896100" cy="4953000"/>
            <a:chOff x="2171" y="387"/>
            <a:chExt cx="10860" cy="780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1" y="387"/>
              <a:ext cx="10860" cy="7800"/>
            </a:xfrm>
            <a:prstGeom prst="rect">
              <a:avLst/>
            </a:prstGeom>
          </p:spPr>
        </p:pic>
        <p:sp>
          <p:nvSpPr>
            <p:cNvPr id="7" name="Text Box 6"/>
            <p:cNvSpPr txBox="true"/>
            <p:nvPr/>
          </p:nvSpPr>
          <p:spPr>
            <a:xfrm>
              <a:off x="5426" y="688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5&lt;E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357630" y="426085"/>
            <a:ext cx="6905625" cy="4991100"/>
            <a:chOff x="285" y="183"/>
            <a:chExt cx="10875" cy="786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183"/>
              <a:ext cx="10875" cy="786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>
              <a:off x="4438" y="604"/>
              <a:ext cx="25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5&lt;E</a:t>
              </a:r>
              <a:r>
                <a:rPr lang="en-US" altLang="en-US" baseline="-25000"/>
                <a:t>fit</a:t>
              </a:r>
              <a:r>
                <a:rPr lang="en-US" altLang="en-US"/>
                <a:t>&lt;15 MeV</a:t>
              </a:r>
              <a:endParaRPr lang="en-US" altLang="en-US"/>
            </a:p>
          </p:txBody>
        </p:sp>
      </p:grpSp>
      <p:sp>
        <p:nvSpPr>
          <p:cNvPr id="10" name="Text Box 9"/>
          <p:cNvSpPr txBox="true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46685"/>
            <a:ext cx="7734300" cy="552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65" y="297180"/>
            <a:ext cx="3943193" cy="2743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BDT, hi E</a:t>
            </a:r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3175" y="226060"/>
            <a:ext cx="7674785" cy="552297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438150"/>
            <a:ext cx="3837620" cy="2743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true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MLP, hi E</a:t>
            </a:r>
            <a:endParaRPr lang="en-US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917700" y="552450"/>
            <a:ext cx="6984724" cy="5486400"/>
            <a:chOff x="4100" y="852"/>
            <a:chExt cx="11000" cy="864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00" y="852"/>
              <a:ext cx="11000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6104" y="1653"/>
              <a:ext cx="2491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sz="2800">
                  <a:solidFill>
                    <a:srgbClr val="FF0000"/>
                  </a:solidFill>
                </a:rPr>
                <a:t>data</a:t>
              </a:r>
              <a:endParaRPr lang="en-US" sz="2800"/>
            </a:p>
            <a:p>
              <a:r>
                <a:rPr lang="en-US" altLang="en-US" sz="2800"/>
                <a:t>--- MC</a:t>
              </a:r>
              <a:endParaRPr lang="en-US" altLang="en-US" sz="2800"/>
            </a:p>
            <a:p>
              <a:endParaRPr lang="en-US" altLang="en-US" sz="2800"/>
            </a:p>
            <a:p>
              <a:endParaRPr lang="en-US" altLang="en-US" sz="2800"/>
            </a:p>
            <a:p>
              <a:r>
                <a:rPr lang="en-US" altLang="en-US" sz="2800"/>
                <a:t>100207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true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true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true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464310" y="441325"/>
            <a:ext cx="7661910" cy="5975350"/>
            <a:chOff x="2306" y="695"/>
            <a:chExt cx="12066" cy="941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6" y="695"/>
              <a:ext cx="12066" cy="941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4268" y="1176"/>
              <a:ext cx="4418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chemeClr val="tx1"/>
                  </a:solidFill>
                </a:rPr>
                <a:t>— solar 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ν</a:t>
              </a:r>
              <a:r>
                <a:rPr lang="en-US" altLang="en-US" sz="28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--- pdf scaled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altLang="en-US" sz="28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2800">
                  <a:solidFill>
                    <a:srgbClr val="FF0000"/>
                  </a:solidFill>
                </a:rPr>
                <a:t>Bi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.... pdf scaled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20" y="112395"/>
            <a:ext cx="8465185" cy="630301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3395980" y="809625"/>
            <a:ext cx="5825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/>
              <a:t>—— </a:t>
            </a:r>
            <a:r>
              <a:rPr lang="en-US" altLang="en-US" sz="2400"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400"/>
              <a:t>without oscillation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0070C0"/>
                </a:solidFill>
              </a:rPr>
              <a:t>——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+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μ </a:t>
            </a:r>
            <a:r>
              <a:rPr lang="en-US" altLang="en-US" sz="2400">
                <a:solidFill>
                  <a:srgbClr val="0070C0"/>
                </a:solidFill>
              </a:rPr>
              <a:t>including oscillations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FF0000"/>
                </a:solidFill>
              </a:rPr>
              <a:t>------ </a:t>
            </a:r>
            <a:r>
              <a:rPr lang="en-US" altLang="en-US" sz="24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e </a:t>
            </a:r>
            <a:r>
              <a:rPr lang="en-US" altLang="en-US" sz="2400">
                <a:solidFill>
                  <a:srgbClr val="FF0000"/>
                </a:solidFill>
              </a:rPr>
              <a:t>including oscillations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Systematics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true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true" flipV="true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true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true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true" flipV="true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true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true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 flipV="true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true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true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true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true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true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true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true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true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true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true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true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true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true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sp>
                <p:nvSpPr>
                  <p:cNvPr id="18505" name="Text Box 34"/>
                  <p:cNvSpPr txBox="true"/>
                  <p:nvPr/>
                </p:nvSpPr>
                <p:spPr>
                  <a:xfrm>
                    <a:off x="12821" y="3102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true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true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true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true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true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true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 flipV="true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true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true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true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false">
                          <a:spAutoFit/>
                        </a:bodyPr>
                        <a:p>
                          <a:r>
                            <a:rPr lang="en-US" altLang="en-US">
                              <a:latin typeface="Arial" panose="020B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B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B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true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true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 sz="1600">
                          <a:latin typeface="Arial" panose="020B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true" flipV="true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true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 flipV="true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true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true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true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true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latin typeface="Arial" panose="020B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true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 flipV="true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true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true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true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true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false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B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B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B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true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true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true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 sz="1600">
                            <a:latin typeface="Arial" panose="020B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true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true" flipV="true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true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true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true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true" flipV="true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true" flipV="true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true" flipV="true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true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true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true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true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true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true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true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false">
                        <a:spAutoFit/>
                      </a:bodyPr>
                      <a:p>
                        <a:r>
                          <a:rPr lang="en-US" altLang="en-US">
                            <a:latin typeface="Arial" panose="020B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B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B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true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true" flipV="true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true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true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true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true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true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true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true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true" flipV="true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true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true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true" flipV="true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true" flipV="true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true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true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true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true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true" flipV="true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true" flipV="true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true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true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true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true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true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true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true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true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true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true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true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true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true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true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true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true" flipV="true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true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true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true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true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true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true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B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true" flipV="true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true" flipV="true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true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true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true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true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true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true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true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true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true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>
                          <a:latin typeface="Arial" panose="020B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true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true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true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true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true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true" flipV="true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true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true" flipV="true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true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true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true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true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>
                        <a:latin typeface="Arial" panose="020B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B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true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B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true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true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true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true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true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true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true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true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true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B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true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true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true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true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true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true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true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true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 b="1">
                      <a:latin typeface="Arial" panose="020B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B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true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true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400">
                      <a:latin typeface="Ubuntu" panose="020B06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6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true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false">
                      <a:spAutoFit/>
                    </a:bodyPr>
                    <a:p>
                      <a:r>
                        <a:rPr lang="en-US" altLang="en-US" b="1">
                          <a:latin typeface="Arial" panose="020B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B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B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true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true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true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true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true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true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true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true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true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true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Rock cavity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true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true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Deck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0" y="377825"/>
            <a:ext cx="7416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true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000" b="1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true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true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true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true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true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true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true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true" flipV="true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true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true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true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true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true" flipV="true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true" flipV="true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true" flipV="true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false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true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true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true" flipV="true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true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true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B0604020202020204" pitchFamily="34" charset="0"/>
                      <a:ea typeface="SimSun" panose="02010600030101010101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true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true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true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true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true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true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true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true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true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true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sqrt(x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+y</a:t>
              </a:r>
              <a:r>
                <a:rPr lang="zh-CN" altLang="en-US" sz="1400" baseline="30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2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)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[mm]</a:t>
              </a:r>
              <a:endParaRPr lang="zh-CN" altLang="en-US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true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z</a:t>
              </a:r>
              <a:r>
                <a:rPr lang="zh-CN" altLang="en-US" sz="14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4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-108 </a:t>
              </a:r>
              <a:r>
                <a:rPr lang="en-US" altLang="x-none" sz="14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true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true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true" flipV="true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true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+y</a:t>
                </a:r>
                <a:r>
                  <a:rPr lang="zh-CN" altLang="en-US" sz="1400" baseline="30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2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)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[mm]</a:t>
                </a:r>
                <a:endParaRPr lang="zh-CN" altLang="en-US" sz="14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true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SimSun" panose="02010600030101010101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true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true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true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z</a:t>
                </a:r>
                <a:r>
                  <a:rPr lang="zh-CN" altLang="en-US" sz="14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4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-108 </a:t>
                </a:r>
                <a:r>
                  <a:rPr lang="en-US" altLang="x-none" sz="14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true" flipV="true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true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true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skyShine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true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fit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-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mc</a:t>
              </a:r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 </a:t>
              </a:r>
              <a:r>
                <a:rPr lang="en-US" altLang="x-none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true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true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fit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-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mc</a:t>
                </a:r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 </a:t>
                </a:r>
                <a:r>
                  <a:rPr lang="en-US" altLang="x-none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true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B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B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0" name="Text Box 9"/>
            <p:cNvSpPr txBox="true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B0604020202020204" pitchFamily="34" charset="0"/>
              </a:endParaRPr>
            </a:p>
          </p:txBody>
        </p:sp>
        <p:sp>
          <p:nvSpPr>
            <p:cNvPr id="15" name="Text Box 14"/>
            <p:cNvSpPr txBox="true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B0604020202020204" pitchFamily="34" charset="0"/>
                </a:rPr>
                <a:t>+ e</a:t>
              </a:r>
              <a:r>
                <a:rPr lang="en-US" altLang="en-US" sz="2000" baseline="30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B0604020202020204" pitchFamily="34" charset="0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B0604020202020204" pitchFamily="34" charset="0"/>
                </a:rPr>
                <a:t>- </a:t>
              </a:r>
              <a:r>
                <a:rPr lang="en-US" altLang="en-US" sz="2000">
                  <a:cs typeface="Arial" panose="020B0604020202020204" pitchFamily="34" charset="0"/>
                </a:rPr>
                <a:t>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TeX Gyre Adventor" panose="00000500000000000000" charset="0"/>
                  <a:cs typeface="TeX Gyre Adventor" panose="00000500000000000000" charset="0"/>
                </a:rPr>
                <a:t>ν</a:t>
              </a:r>
              <a:r>
                <a:rPr lang="en-US" altLang="en-US" sz="2000" baseline="-25000">
                  <a:cs typeface="Arial" panose="020B0604020202020204" pitchFamily="34" charset="0"/>
                </a:rPr>
                <a:t>e</a:t>
              </a:r>
              <a:endParaRPr lang="en-US" altLang="en-US" sz="2000" baseline="-25000">
                <a:cs typeface="Arial" panose="020B0604020202020204" pitchFamily="34" charset="0"/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7</a:t>
              </a:r>
              <a:r>
                <a:rPr lang="en-US" altLang="en-US" sz="2000">
                  <a:cs typeface="Arial" panose="020B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B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true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2</a:t>
              </a:r>
              <a:r>
                <a:rPr lang="en-US" altLang="en-US" sz="2000">
                  <a:cs typeface="Arial" panose="020B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3</a:t>
              </a:r>
              <a:r>
                <a:rPr lang="en-US" altLang="en-US" sz="2000">
                  <a:cs typeface="Arial" panose="020B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true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true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true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true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true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true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true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true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true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true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true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true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true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true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true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true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true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true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true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true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true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true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true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true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true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true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true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B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true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true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true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true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true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true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true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B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true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true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true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ΔR [mm]</a:t>
                </a:r>
                <a:endParaRPr lang="zh-CN" altLang="en-US" sz="1600">
                  <a:latin typeface="Arial" panose="020B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true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skyShine</a:t>
                </a:r>
                <a:endParaRPr lang="zh-CN" altLang="en-US" sz="16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true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true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true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zh-CN" altLang="en-US" sz="1600">
                  <a:latin typeface="Arial" panose="020B0604020202020204" pitchFamily="34" charset="0"/>
                  <a:ea typeface="+mn-ea"/>
                  <a:cs typeface="SimSun" panose="02010600030101010101" pitchFamily="2" charset="-122"/>
                </a:rPr>
                <a:t>1.75</a:t>
              </a:r>
              <a:endParaRPr lang="zh-CN" altLang="en-US" sz="16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true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http://www.downloadclipart.net/download/5816/big-blue-wire-globe-svg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915" name="Text Box 8"/>
          <p:cNvSpPr txBox="true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true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true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PMT </a:t>
            </a:r>
            <a:endParaRPr lang="en-US" altLang="en-US">
              <a:latin typeface="Arial" panose="020B0604020202020204" pitchFamily="34" charset="0"/>
              <a:ea typeface="+mn-ea"/>
            </a:endParaRPr>
          </a:p>
          <a:p>
            <a:r>
              <a:rPr lang="en-US" altLang="en-US">
                <a:latin typeface="Arial" panose="020B0604020202020204" pitchFamily="34" charset="0"/>
                <a:ea typeface="+mn-ea"/>
              </a:rPr>
              <a:t>panel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true" flipV="true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true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pPr algn="ctr"/>
            <a:r>
              <a:rPr lang="en-US" altLang="en-US">
                <a:latin typeface="Arial" panose="020B0604020202020204" pitchFamily="34" charset="0"/>
                <a:ea typeface="+mn-ea"/>
              </a:rPr>
              <a:t>PMT sphere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true" flipV="true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true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true" flipV="true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true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B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true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true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true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false">
                    <a:spAutoFit/>
                  </a:bodyPr>
                  <a:p>
                    <a:r>
                      <a:rPr lang="en-US" altLang="en-US" b="1" u="sng">
                        <a:latin typeface="Arial" panose="020B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B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true" flipV="true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true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B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true" flipV="true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true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true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true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B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true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true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true" flipV="true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true" flipV="true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true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true" flipV="true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true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B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true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true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true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true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true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 sz="1600">
                      <a:latin typeface="Arial" panose="020B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B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true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b="1" u="sng">
                      <a:latin typeface="Arial" panose="020B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true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B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true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true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true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B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true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true" flipV="true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true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B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true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true" flipV="true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true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true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true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true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true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true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true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true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>
                  <a:latin typeface="Arial" panose="020B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true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B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true" flipV="true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true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true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true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true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true" flipV="true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true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true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true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25.3 cm</a:t>
            </a:r>
            <a:endParaRPr lang="zh-CN" altLang="en-CA" sz="1600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true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true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true" flipV="true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true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true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true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true" flipV="true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true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true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true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true" flipV="true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true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true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false">
            <a:spAutoFit/>
          </a:bodyPr>
          <a:p>
            <a:r>
              <a:rPr lang="en-US" altLang="zh-CN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5.7</a:t>
            </a:r>
            <a:r>
              <a:rPr lang="zh-CN" altLang="en-CA" sz="1600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cm</a:t>
            </a:r>
            <a:endParaRPr lang="zh-CN" altLang="en-CA" sz="16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true" flipV="true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true" flipV="true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true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hamer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44035" name="Text Box 6"/>
          <p:cNvSpPr txBox="true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true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true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true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true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true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true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true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true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 +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true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B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B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B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B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cs typeface="Arial" panose="020B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0000500000000000000" charset="0"/>
                    <a:cs typeface="TeX Gyre Adventor" panose="00000500000000000000" charset="0"/>
                  </a:rPr>
                  <a:t>ν</a:t>
                </a:r>
                <a:r>
                  <a:rPr lang="en-US" altLang="en-US" sz="2000" baseline="-25000">
                    <a:cs typeface="Arial" panose="020B0604020202020204" pitchFamily="34" charset="0"/>
                  </a:rPr>
                  <a:t>e</a:t>
                </a:r>
                <a:endParaRPr lang="en-US" altLang="en-US" sz="2000" baseline="-25000">
                  <a:cs typeface="Arial" panose="020B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true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B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true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true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true" flipV="true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true" flipV="true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true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true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14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true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15</a:t>
              </a:r>
              <a:r>
                <a:rPr lang="en-US" altLang="en-US" sz="2000">
                  <a:cs typeface="Arial" panose="020B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true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true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16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1" name="Text Box 20"/>
            <p:cNvSpPr txBox="true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17</a:t>
              </a:r>
              <a:r>
                <a:rPr lang="en-US" altLang="en-US" sz="2000">
                  <a:cs typeface="Arial" panose="020B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2" name="Text Box 21"/>
            <p:cNvSpPr txBox="true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13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B0604020202020204" pitchFamily="34" charset="0"/>
                </a:rPr>
                <a:t>12</a:t>
              </a:r>
              <a:r>
                <a:rPr lang="en-US" altLang="en-US" sz="2000">
                  <a:cs typeface="Arial" panose="020B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true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true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true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true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true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true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true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true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true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PMT</a:t>
              </a:r>
              <a:endParaRPr lang="en-US" altLang="en-US" sz="1600" baseline="-25000" noProof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 Box 41"/>
            <p:cNvSpPr txBox="true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true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true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anose="02010600030101010101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true" flipV="true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true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true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true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</a:t>
              </a:r>
              <a:endParaRPr lang="en-US" altLang="en-US" sz="1600" baseline="-25000" noProof="1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true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true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true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true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715" y="255270"/>
            <a:ext cx="79819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true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true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true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true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true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true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true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B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true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true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true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true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false">
            <a:spAutoFit/>
          </a:bodyPr>
          <a:p>
            <a:r>
              <a:rPr lang="en-US" altLang="zh-CN" b="1"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4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3 MeV</a:t>
            </a:r>
            <a:endParaRPr lang="en-US" altLang="zh-CN" b="1"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B0604020202020204" pitchFamily="34" charset="0"/>
              <a:ea typeface="+mn-ea"/>
              <a:cs typeface="SimSun" panose="02010600030101010101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B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B0604020202020204" pitchFamily="34" charset="0"/>
                <a:ea typeface="+mn-ea"/>
                <a:cs typeface="SimSun" panose="02010600030101010101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8585" y="135636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anose="02010600030101010101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anose="02010600030101010101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false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true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true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true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true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true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true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true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true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anose="02010600030101010101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true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true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true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zh-CN">
                <a:latin typeface="Arial" panose="020B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8" name="Text Box 5"/>
          <p:cNvSpPr txBox="true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6.5.2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2229" name="Text Box 6"/>
          <p:cNvSpPr txBox="true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6.17.6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10C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true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true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6He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true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11C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59395" name="Text Box 3"/>
          <p:cNvSpPr txBox="true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b="1">
                <a:latin typeface="Arial" panose="020B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Group 19"/>
          <p:cNvGrpSpPr/>
          <p:nvPr/>
        </p:nvGrpSpPr>
        <p:grpSpPr>
          <a:xfrm>
            <a:off x="4680585" y="1710690"/>
            <a:ext cx="3202940" cy="2063750"/>
            <a:chOff x="2271" y="2829"/>
            <a:chExt cx="5044" cy="3250"/>
          </a:xfrm>
        </p:grpSpPr>
        <p:grpSp>
          <p:nvGrpSpPr>
            <p:cNvPr id="17" name="Group 16"/>
            <p:cNvGrpSpPr/>
            <p:nvPr/>
          </p:nvGrpSpPr>
          <p:grpSpPr>
            <a:xfrm>
              <a:off x="2271" y="2829"/>
              <a:ext cx="5044" cy="3250"/>
              <a:chOff x="2271" y="2829"/>
              <a:chExt cx="5044" cy="32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271" y="3339"/>
                <a:ext cx="5044" cy="2741"/>
                <a:chOff x="3043" y="4029"/>
                <a:chExt cx="5044" cy="274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3043" y="5399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V="true">
                  <a:off x="5565" y="4029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5565" y="5400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65" y="5400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ysDash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 Box 9"/>
                <p:cNvSpPr txBox="true"/>
                <p:nvPr/>
              </p:nvSpPr>
              <p:spPr>
                <a:xfrm>
                  <a:off x="6393" y="4864"/>
                  <a:ext cx="517" cy="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>
                    <a:lnSpc>
                      <a:spcPct val="90000"/>
                    </a:lnSpc>
                  </a:pPr>
                  <a:r>
                    <a:rPr lang="en-US">
                      <a:latin typeface="Microsoft YaHei" panose="020B0503020204020204" charset="-122"/>
                      <a:ea typeface="Microsoft YaHei" panose="020B0503020204020204" charset="-122"/>
                    </a:rPr>
                    <a:t>θ</a:t>
                  </a:r>
                  <a:endParaRPr lang="en-US"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516" y="533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 Box 12"/>
              <p:cNvSpPr txBox="true"/>
              <p:nvPr/>
            </p:nvSpPr>
            <p:spPr>
              <a:xfrm>
                <a:off x="2271" y="3889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" name="Text Box 13"/>
              <p:cNvSpPr txBox="true"/>
              <p:nvPr/>
            </p:nvSpPr>
            <p:spPr>
              <a:xfrm>
                <a:off x="4370" y="388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" name="Text Box 14"/>
              <p:cNvSpPr txBox="true"/>
              <p:nvPr/>
            </p:nvSpPr>
            <p:spPr>
              <a:xfrm>
                <a:off x="6719" y="5094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" name="Text Box 15"/>
              <p:cNvSpPr txBox="true"/>
              <p:nvPr/>
            </p:nvSpPr>
            <p:spPr>
              <a:xfrm>
                <a:off x="6524" y="282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5290" y="4308"/>
              <a:ext cx="440" cy="793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true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true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true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true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true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true" flipV="true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true" flipV="true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true" flipV="true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true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true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true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true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true" flipV="true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true" flipV="true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true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 baseline="30000">
                    <a:latin typeface="Arial" panose="020B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true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true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true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true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true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true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>
                    <a:latin typeface="Arial" panose="020B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B0604020202020204" pitchFamily="34" charset="0"/>
                    <a:ea typeface="+mn-ea"/>
                    <a:cs typeface="SimSun" panose="02010600030101010101" pitchFamily="2" charset="-122"/>
                  </a:rPr>
                  <a:t>stand</a:t>
                </a:r>
                <a:endParaRPr lang="en-US" altLang="zh-CN"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true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false">
                  <a:spAutoFit/>
                </a:bodyPr>
                <a:p>
                  <a:r>
                    <a:rPr lang="en-US" altLang="en-US" sz="1800">
                      <a:latin typeface="Arial" panose="020B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true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true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false">
                  <a:spAutoFit/>
                </a:bodyPr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B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true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true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800">
                    <a:latin typeface="Arial" panose="020B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B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true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true" flipV="true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true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true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true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true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true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true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true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true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true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true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true" flipV="true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true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true" flipV="true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true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anose="02010600030101010101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true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true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anose="02010600030101010101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true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true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true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true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true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true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3600">
                <a:latin typeface="Arial" panose="020B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" name="Group 60"/>
          <p:cNvGrpSpPr/>
          <p:nvPr/>
        </p:nvGrpSpPr>
        <p:grpSpPr>
          <a:xfrm>
            <a:off x="378460" y="1000125"/>
            <a:ext cx="11185525" cy="2362835"/>
            <a:chOff x="369" y="1575"/>
            <a:chExt cx="17615" cy="3721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9" y="1584"/>
              <a:ext cx="3599" cy="27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2047"/>
              <a:ext cx="4104" cy="1728"/>
            </a:xfrm>
            <a:prstGeom prst="rect">
              <a:avLst/>
            </a:prstGeom>
          </p:spPr>
        </p:pic>
        <p:sp>
          <p:nvSpPr>
            <p:cNvPr id="7" name="Text Box 6"/>
            <p:cNvSpPr txBox="true"/>
            <p:nvPr/>
          </p:nvSpPr>
          <p:spPr>
            <a:xfrm>
              <a:off x="1436" y="4474"/>
              <a:ext cx="146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TeA</a:t>
              </a:r>
              <a:endParaRPr lang="en-US" altLang="en-US" sz="2800"/>
            </a:p>
          </p:txBody>
        </p:sp>
        <p:sp>
          <p:nvSpPr>
            <p:cNvPr id="8" name="Text Box 7"/>
            <p:cNvSpPr txBox="true"/>
            <p:nvPr/>
          </p:nvSpPr>
          <p:spPr>
            <a:xfrm>
              <a:off x="5363" y="4474"/>
              <a:ext cx="36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1,2-Butendiol</a:t>
              </a:r>
              <a:endParaRPr lang="en-US" altLang="en-US" sz="2800"/>
            </a:p>
          </p:txBody>
        </p:sp>
        <p:sp>
          <p:nvSpPr>
            <p:cNvPr id="23" name="Text Box 22"/>
            <p:cNvSpPr txBox="true"/>
            <p:nvPr/>
          </p:nvSpPr>
          <p:spPr>
            <a:xfrm>
              <a:off x="16080" y="2451"/>
              <a:ext cx="19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/>
                <a:t>4H</a:t>
              </a:r>
              <a:r>
                <a:rPr lang="en-US" altLang="en-US" sz="3200" baseline="-25000"/>
                <a:t>2</a:t>
              </a:r>
              <a:r>
                <a:rPr lang="en-US" altLang="en-US" sz="3200"/>
                <a:t>O</a:t>
              </a:r>
              <a:endParaRPr lang="en-US" altLang="en-US" sz="320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0536" y="1575"/>
              <a:ext cx="4508" cy="2744"/>
              <a:chOff x="8746" y="5316"/>
              <a:chExt cx="4508" cy="2744"/>
            </a:xfrm>
          </p:grpSpPr>
          <p:pic>
            <p:nvPicPr>
              <p:cNvPr id="30" name="Picture 29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" y="5316"/>
                <a:ext cx="3600" cy="2745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2398" y="6254"/>
                <a:ext cx="856" cy="1633"/>
                <a:chOff x="12397" y="6254"/>
                <a:chExt cx="856" cy="163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H="true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H="true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Connector 32"/>
                  <p:cNvCxnSpPr/>
                  <p:nvPr/>
                </p:nvCxnSpPr>
                <p:spPr>
                  <a:xfrm flipH="true">
                    <a:off x="1458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Connector 34"/>
                <p:cNvCxnSpPr/>
                <p:nvPr/>
              </p:nvCxnSpPr>
              <p:spPr>
                <a:xfrm flipH="true" flipV="true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8746" y="5496"/>
                <a:ext cx="856" cy="1633"/>
                <a:chOff x="12397" y="6254"/>
                <a:chExt cx="856" cy="16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H="true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H="true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" name="Straight Connector 49"/>
                  <p:cNvCxnSpPr/>
                  <p:nvPr/>
                </p:nvCxnSpPr>
                <p:spPr>
                  <a:xfrm flipH="true">
                    <a:off x="1459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Straight Connector 50"/>
                <p:cNvCxnSpPr/>
                <p:nvPr/>
              </p:nvCxnSpPr>
              <p:spPr>
                <a:xfrm flipH="true" flipV="true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 Box 54"/>
            <p:cNvSpPr txBox="true"/>
            <p:nvPr/>
          </p:nvSpPr>
          <p:spPr>
            <a:xfrm>
              <a:off x="4240" y="2451"/>
              <a:ext cx="219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>
                  <a:sym typeface="+mn-ea"/>
                </a:rPr>
                <a:t>+</a:t>
              </a:r>
              <a:r>
                <a:rPr lang="en-US" altLang="en-US" sz="3200" b="1">
                  <a:sym typeface="+mn-ea"/>
                </a:rPr>
                <a:t> </a:t>
              </a:r>
              <a:endParaRPr lang="en-US" altLang="en-US" sz="320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true">
              <a:off x="9467" y="2909"/>
              <a:ext cx="1002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7"/>
            <p:cNvSpPr txBox="true"/>
            <p:nvPr/>
          </p:nvSpPr>
          <p:spPr>
            <a:xfrm>
              <a:off x="15219" y="2355"/>
              <a:ext cx="65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/>
                <a:t>+</a:t>
              </a:r>
              <a:endParaRPr lang="en-US" altLang="en-US" sz="4000" b="1"/>
            </a:p>
          </p:txBody>
        </p:sp>
        <p:sp>
          <p:nvSpPr>
            <p:cNvPr id="59" name="Text Box 58"/>
            <p:cNvSpPr txBox="true"/>
            <p:nvPr/>
          </p:nvSpPr>
          <p:spPr>
            <a:xfrm>
              <a:off x="10943" y="4474"/>
              <a:ext cx="42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TeBD complex</a:t>
              </a:r>
              <a:endParaRPr lang="en-US" altLang="en-US" sz="2800"/>
            </a:p>
          </p:txBody>
        </p:sp>
        <p:sp>
          <p:nvSpPr>
            <p:cNvPr id="60" name="Text Box 59"/>
            <p:cNvSpPr txBox="true"/>
            <p:nvPr/>
          </p:nvSpPr>
          <p:spPr>
            <a:xfrm>
              <a:off x="4840" y="2557"/>
              <a:ext cx="644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en-US" sz="3200">
                  <a:sym typeface="+mn-ea"/>
                </a:rPr>
                <a:t>2</a:t>
              </a:r>
              <a:endParaRPr lang="en-US" altLang="en-US" sz="320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true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TeSOP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5" name="Text Box 12"/>
          <p:cNvSpPr txBox="true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TeDDA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true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8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19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0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2721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true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true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true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latin typeface="Arial" panose="020B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true" flipV="true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true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>
                  <a:latin typeface="Arial" panose="020B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true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Te_P1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39" name="Text Box 12"/>
          <p:cNvSpPr txBox="true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Te_P3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true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B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B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2" name="Text Box 15"/>
          <p:cNvSpPr txBox="true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(a)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3" name="Text Box 16"/>
          <p:cNvSpPr txBox="true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(b)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4" name="Text Box 17"/>
          <p:cNvSpPr txBox="true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(c)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5" name="Text Box 18"/>
          <p:cNvSpPr txBox="true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latin typeface="Arial" panose="020B0604020202020204" pitchFamily="34" charset="0"/>
                <a:ea typeface="+mn-ea"/>
              </a:rPr>
              <a:t>(d)</a:t>
            </a:r>
            <a:endParaRPr lang="en-US" altLang="en-US">
              <a:latin typeface="Arial" panose="020B0604020202020204" pitchFamily="34" charset="0"/>
              <a:ea typeface="+mn-ea"/>
            </a:endParaRPr>
          </a:p>
        </p:txBody>
      </p:sp>
      <p:sp>
        <p:nvSpPr>
          <p:cNvPr id="73746" name="Text Box 1"/>
          <p:cNvSpPr txBox="true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true" flipV="true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true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true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true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true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true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true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true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true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false">
                <a:spAutoFit/>
              </a:bodyPr>
              <a:p>
                <a:r>
                  <a:rPr lang="en-US" altLang="en-US" sz="1600">
                    <a:latin typeface="Arial" panose="020B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B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true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true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true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false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true" flipV="true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true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true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true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true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false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true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true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false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true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true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true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true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true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B0604020202020204" pitchFamily="34" charset="0"/>
                  <a:cs typeface="Arial" panose="020B0604020202020204" pitchFamily="34" charset="0"/>
                </a:rPr>
                <a:t>cosθ</a:t>
              </a:r>
              <a:r>
                <a:rPr lang="en-US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sun</a:t>
              </a:r>
              <a:endParaRPr lang="en-US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true"/>
          <p:nvPr/>
        </p:nvSpPr>
        <p:spPr>
          <a:xfrm>
            <a:off x="8308975" y="685800"/>
            <a:ext cx="33705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0.34%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85800"/>
            <a:ext cx="8038465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6272</Words>
  <Application>WPS Presentation</Application>
  <PresentationFormat>宽屏</PresentationFormat>
  <Paragraphs>1153</Paragraphs>
  <Slides>132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54" baseType="lpstr">
      <vt:lpstr>Arial</vt:lpstr>
      <vt:lpstr>SimSun</vt:lpstr>
      <vt:lpstr>Wingdings</vt:lpstr>
      <vt:lpstr>Arial Black</vt:lpstr>
      <vt:lpstr>TeX Gyre Adventor</vt:lpstr>
      <vt:lpstr>DejaVu Math TeX Gyre</vt:lpstr>
      <vt:lpstr>Microsoft YaHei</vt:lpstr>
      <vt:lpstr>times new roman</vt:lpstr>
      <vt:lpstr>FreeSerif</vt:lpstr>
      <vt:lpstr>MathJax_Math</vt:lpstr>
      <vt:lpstr>TeX Gyre DejaVu Math</vt:lpstr>
      <vt:lpstr>Ubuntu</vt:lpstr>
      <vt:lpstr>Latin Modern Math</vt:lpstr>
      <vt:lpstr>Arial</vt:lpstr>
      <vt:lpstr>Times New Roman</vt:lpstr>
      <vt:lpstr>Times New Roma</vt:lpstr>
      <vt:lpstr>Nimbus Roman No9 L</vt:lpstr>
      <vt:lpstr>AR PL KaitiM Big5</vt:lpstr>
      <vt:lpstr>微软雅黑</vt:lpstr>
      <vt:lpstr>Arial Unicode MS</vt:lpstr>
      <vt:lpstr>宋体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Systematics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184</cp:revision>
  <dcterms:created xsi:type="dcterms:W3CDTF">2021-09-06T00:44:51Z</dcterms:created>
  <dcterms:modified xsi:type="dcterms:W3CDTF">2021-09-06T00:44:51Z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